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4" r:id="rId7"/>
    <p:sldId id="275" r:id="rId8"/>
    <p:sldId id="261" r:id="rId9"/>
    <p:sldId id="262" r:id="rId10"/>
    <p:sldId id="263" r:id="rId11"/>
    <p:sldId id="264" r:id="rId12"/>
    <p:sldId id="265" r:id="rId13"/>
    <p:sldId id="266" r:id="rId14"/>
    <p:sldId id="276" r:id="rId15"/>
    <p:sldId id="277" r:id="rId16"/>
    <p:sldId id="278" r:id="rId17"/>
    <p:sldId id="279" r:id="rId18"/>
    <p:sldId id="280" r:id="rId19"/>
    <p:sldId id="272" r:id="rId20"/>
    <p:sldId id="281" r:id="rId21"/>
  </p:sldIdLst>
  <p:sldSz cx="10287000" cy="10287000"/>
  <p:notesSz cx="6858000" cy="9144000"/>
  <p:embeddedFontLst>
    <p:embeddedFont>
      <p:font typeface="Prompt Bold" panose="020B0600000101010101" charset="-34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hakra Petch Bold" panose="020B0600000101010101" charset="-34"/>
      <p:bold r:id="rId28"/>
    </p:embeddedFont>
    <p:embeddedFont>
      <p:font typeface="Pretendard Regular" panose="020B0600000101010101" charset="-127"/>
      <p:regular r:id="rId29"/>
    </p:embeddedFont>
    <p:embeddedFont>
      <p:font typeface="Pretendard Bold" panose="020B0600000101010101" charset="-127"/>
      <p:regular r:id="rId30"/>
      <p:bold r:id="rId31"/>
    </p:embeddedFont>
    <p:embeddedFont>
      <p:font typeface="Chakra Petch SemiBold" panose="020B0600000101010101" charset="-34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Prompt-Light" panose="00000400000000000000" charset="-3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65F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57" autoAdjust="0"/>
  </p:normalViewPr>
  <p:slideViewPr>
    <p:cSldViewPr>
      <p:cViewPr varScale="1">
        <p:scale>
          <a:sx n="77" d="100"/>
          <a:sy n="77" d="100"/>
        </p:scale>
        <p:origin x="23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2EBDA-653D-44C3-847E-50E01F4ADDA5}" type="datetimeFigureOut">
              <a:rPr lang="ko-KR" altLang="en-US" smtClean="0"/>
              <a:t>2024-10-06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5EBBB-4EE2-4470-98A6-598F9750D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67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layground.naragara.com/" TargetMode="External"/><Relationship Id="rId5" Type="http://schemas.openxmlformats.org/officeDocument/2006/relationships/hyperlink" Target="http://essay.utwente.nl/94373/1/Magzoub-BA-EEMCS.pdf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6413500"/>
            <a:ext cx="10414000" cy="162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565400"/>
            <a:ext cx="9550400" cy="5092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300" y="6578600"/>
            <a:ext cx="10795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7264400"/>
            <a:ext cx="8394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6604000"/>
            <a:ext cx="1435100" cy="9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3721100"/>
            <a:ext cx="88011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667000"/>
            <a:ext cx="241300" cy="215900"/>
          </a:xfrm>
          <a:prstGeom prst="rect">
            <a:avLst/>
          </a:prstGeom>
        </p:spPr>
      </p:pic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340100" y="6413500"/>
          <a:ext cx="3619500" cy="5588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proposer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28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1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202110647 junhyung-kim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28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latin typeface="Pretendard Regular"/>
                        </a:rPr>
                        <a:t>proposer date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28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1C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r>
                        <a:rPr lang="en-US" sz="1100" b="0" i="0" u="none" strike="noStrike">
                          <a:solidFill>
                            <a:srgbClr val="304866"/>
                          </a:solidFill>
                          <a:latin typeface="Pretendard Regular"/>
                        </a:rPr>
                        <a:t>2021-09-30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28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2222500" y="4102100"/>
            <a:ext cx="59055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>
                <a:solidFill>
                  <a:srgbClr val="304866"/>
                </a:solidFill>
                <a:latin typeface="Pretendard Bold"/>
              </a:rPr>
              <a:t>Make a message-filter bot for discord </a:t>
            </a:r>
            <a:r>
              <a:rPr lang="en-US" sz="5300" b="0" i="0" u="none" strike="noStrike">
                <a:solidFill>
                  <a:srgbClr val="304866"/>
                </a:solidFill>
                <a:latin typeface="Pretendard Bold"/>
              </a:rPr>
              <a:t>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9000" y="2667000"/>
            <a:ext cx="1231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200" b="0" i="0" u="none" strike="noStrike">
                <a:solidFill>
                  <a:srgbClr val="EFF5FC"/>
                </a:solidFill>
                <a:latin typeface="Chakra Petch Bold"/>
              </a:rPr>
              <a:t>miricompany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35600" y="3454400"/>
            <a:ext cx="4102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2009"/>
              </a:lnSpc>
            </a:pPr>
            <a:r>
              <a:rPr lang="en-US" sz="1000" b="0" i="0" u="none" strike="noStrike">
                <a:solidFill>
                  <a:srgbClr val="BBBDBF"/>
                </a:solidFill>
                <a:latin typeface="Prompt Bold"/>
              </a:rPr>
              <a:t> 2080</a:t>
            </a:r>
            <a:r>
              <a:rPr lang="en-US" sz="1000" b="0" i="0" u="none" strike="noStrike" spc="-100">
                <a:solidFill>
                  <a:srgbClr val="BBBDBF"/>
                </a:solidFill>
                <a:latin typeface="Prompt-Light"/>
              </a:rPr>
              <a:t>  </a:t>
            </a:r>
            <a:r>
              <a:rPr lang="en-US" sz="1000" b="0" i="0" u="none" strike="noStrike">
                <a:solidFill>
                  <a:srgbClr val="BBBDBF"/>
                </a:solidFill>
                <a:latin typeface="Prompt-Light"/>
              </a:rPr>
              <a:t>|  Business Travel Report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300" y="3441700"/>
            <a:ext cx="27305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009"/>
              </a:lnSpc>
            </a:pPr>
            <a:r>
              <a:rPr lang="en-US" sz="900" b="0" i="0" u="none" strike="noStrike" spc="100">
                <a:solidFill>
                  <a:srgbClr val="BBBDBF"/>
                </a:solidFill>
                <a:latin typeface="Chakra Petch SemiBold"/>
              </a:rPr>
              <a:t>BUSINESS TEMPLATE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14700" y="5880100"/>
            <a:ext cx="39370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900" b="0" i="0" u="none" strike="noStrike" spc="-100">
                <a:solidFill>
                  <a:srgbClr val="6D94A7"/>
                </a:solidFill>
                <a:latin typeface="Pretendard Regular"/>
              </a:rPr>
              <a:t>using dicord.py and numpy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43" y="2387600"/>
            <a:ext cx="9982200" cy="552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87600"/>
            <a:ext cx="2400300" cy="552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768600"/>
            <a:ext cx="6261100" cy="1244600"/>
          </a:xfrm>
          <a:prstGeom prst="rect">
            <a:avLst/>
          </a:prstGeom>
          <a:effectLst>
            <a:outerShdw dist="191722" dir="2700000">
              <a:srgbClr val="000000">
                <a:alpha val="33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7327900"/>
            <a:ext cx="6502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4965700"/>
            <a:ext cx="65024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13200" y="3073400"/>
            <a:ext cx="4749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ONE Mobile OTF Bold"/>
              </a:rPr>
              <a:t>curenttly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30600" y="5638800"/>
            <a:ext cx="5397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ONE Mobile OTF Regular"/>
              </a:rPr>
              <a:t>setting bot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spc="-100" dirty="0" smtClean="0">
                <a:solidFill>
                  <a:srgbClr val="000000"/>
                </a:solidFill>
                <a:latin typeface="ONE Mobile OTF Regular"/>
              </a:rPr>
              <a:t>Filter code</a:t>
            </a:r>
            <a:endParaRPr lang="en-US" sz="2300" spc="-100" dirty="0">
              <a:solidFill>
                <a:srgbClr val="000000"/>
              </a:solidFill>
              <a:latin typeface="ONE Mobile OTF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1209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654300"/>
            <a:ext cx="94488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441700"/>
            <a:ext cx="9829800" cy="4737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7500" y="28575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000" y="21844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22500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setting bot - generate bot tokken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1209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654300"/>
            <a:ext cx="94488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505200"/>
            <a:ext cx="9994900" cy="4673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7500" y="2819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000" y="21844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22500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setting bot - give the authority (permisson)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21209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654300"/>
            <a:ext cx="94488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rcRect l="36719" t="-1631" b="815"/>
          <a:stretch/>
        </p:blipFill>
        <p:spPr>
          <a:xfrm>
            <a:off x="1027043" y="3149600"/>
            <a:ext cx="8085416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17500" y="2819400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3.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000" y="21844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22500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setting bot - invite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21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12800"/>
            <a:ext cx="9448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" y="2794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800" y="419100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filter</a:t>
            </a:r>
            <a:r>
              <a:rPr lang="en-US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 – </a:t>
            </a: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code2. – chat filter  </a:t>
            </a:r>
            <a:endParaRPr lang="en-US" sz="2100" b="0" i="0" u="none" strike="noStrike" spc="-100" dirty="0">
              <a:solidFill>
                <a:srgbClr val="000000"/>
              </a:solidFill>
              <a:latin typeface="ONE Mobile OTF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9" y="1562100"/>
            <a:ext cx="10162761" cy="21336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691668" y="4220936"/>
            <a:ext cx="2930807" cy="484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09700" y="4291298"/>
            <a:ext cx="2052451" cy="28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input message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4"/>
          </p:cNvCxnSpPr>
          <p:nvPr/>
        </p:nvCxnSpPr>
        <p:spPr>
          <a:xfrm>
            <a:off x="2157072" y="4705790"/>
            <a:ext cx="0" cy="73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/>
          <p:cNvSpPr/>
          <p:nvPr/>
        </p:nvSpPr>
        <p:spPr>
          <a:xfrm>
            <a:off x="203200" y="5442769"/>
            <a:ext cx="3907743" cy="162911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63790" y="6000474"/>
            <a:ext cx="3166900" cy="28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toxic word in message 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489889" y="5895354"/>
            <a:ext cx="2149259" cy="28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 </a:t>
            </a:r>
            <a:endParaRPr lang="ko-KR" altLang="en-US" dirty="0"/>
          </a:p>
        </p:txBody>
      </p:sp>
      <p:cxnSp>
        <p:nvCxnSpPr>
          <p:cNvPr id="37" name="직선 화살표 연결선 36"/>
          <p:cNvCxnSpPr>
            <a:stCxn id="14" idx="2"/>
          </p:cNvCxnSpPr>
          <p:nvPr/>
        </p:nvCxnSpPr>
        <p:spPr>
          <a:xfrm>
            <a:off x="2157072" y="7071879"/>
            <a:ext cx="0" cy="81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53360" y="7954655"/>
            <a:ext cx="3939600" cy="28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wait </a:t>
            </a:r>
            <a:r>
              <a:rPr lang="en-US" altLang="ko-KR" dirty="0" err="1" smtClean="0"/>
              <a:t>delete.message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285558" y="7235942"/>
            <a:ext cx="1594954" cy="28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43" name="다이아몬드 42"/>
          <p:cNvSpPr/>
          <p:nvPr/>
        </p:nvSpPr>
        <p:spPr>
          <a:xfrm>
            <a:off x="5584266" y="5671642"/>
            <a:ext cx="3657599" cy="122167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14" idx="3"/>
            <a:endCxn id="43" idx="1"/>
          </p:cNvCxnSpPr>
          <p:nvPr/>
        </p:nvCxnSpPr>
        <p:spPr>
          <a:xfrm>
            <a:off x="4110943" y="6257325"/>
            <a:ext cx="1473323" cy="2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3" idx="0"/>
          </p:cNvCxnSpPr>
          <p:nvPr/>
        </p:nvCxnSpPr>
        <p:spPr>
          <a:xfrm rot="16200000" flipV="1">
            <a:off x="4486388" y="2744963"/>
            <a:ext cx="597363" cy="5255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7413065" y="6826969"/>
            <a:ext cx="0" cy="81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47400" y="7953233"/>
            <a:ext cx="3939600" cy="28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wait </a:t>
            </a:r>
            <a:r>
              <a:rPr lang="en-US" altLang="ko-KR" dirty="0" err="1" smtClean="0"/>
              <a:t>delete.message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646911" y="7094940"/>
            <a:ext cx="1594954" cy="28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187331" y="6072658"/>
            <a:ext cx="350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Elif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len</a:t>
            </a:r>
            <a:r>
              <a:rPr lang="en-US" altLang="ko-KR" dirty="0" smtClean="0"/>
              <a:t>(message) &gt;= 480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347400" y="4481959"/>
            <a:ext cx="2149259" cy="28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8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21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12800"/>
            <a:ext cx="9448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" y="2794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800" y="419100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filter</a:t>
            </a:r>
            <a:r>
              <a:rPr lang="en-US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 – </a:t>
            </a: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code3. – </a:t>
            </a:r>
            <a:r>
              <a:rPr lang="en-US" sz="2100" spc="-100" dirty="0" err="1" smtClean="0">
                <a:solidFill>
                  <a:srgbClr val="000000"/>
                </a:solidFill>
                <a:latin typeface="ONE Mobile OTF Bold"/>
              </a:rPr>
              <a:t>img</a:t>
            </a: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 filter  </a:t>
            </a:r>
            <a:endParaRPr lang="en-US" sz="2100" b="0" i="0" u="none" strike="noStrike" spc="-100" dirty="0">
              <a:solidFill>
                <a:srgbClr val="000000"/>
              </a:solidFill>
              <a:latin typeface="ONE Mobile OTF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46" r="23482"/>
          <a:stretch/>
        </p:blipFill>
        <p:spPr>
          <a:xfrm>
            <a:off x="-2781300" y="5594507"/>
            <a:ext cx="12725400" cy="32015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2" y="1371600"/>
            <a:ext cx="9622818" cy="39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21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12800"/>
            <a:ext cx="9448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" y="2794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800" y="419100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filter</a:t>
            </a:r>
            <a:r>
              <a:rPr lang="en-US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 – </a:t>
            </a: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code3. – flow chart of the </a:t>
            </a:r>
            <a:r>
              <a:rPr lang="en-US" sz="2100" spc="-100" dirty="0" err="1" smtClean="0">
                <a:solidFill>
                  <a:srgbClr val="000000"/>
                </a:solidFill>
                <a:latin typeface="ONE Mobile OTF Bold"/>
              </a:rPr>
              <a:t>img</a:t>
            </a: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 filter  </a:t>
            </a:r>
            <a:endParaRPr lang="en-US" sz="2100" b="0" i="0" u="none" strike="noStrike" spc="-100" dirty="0">
              <a:solidFill>
                <a:srgbClr val="000000"/>
              </a:solidFill>
              <a:latin typeface="ONE Mobile OTF Bold"/>
            </a:endParaRPr>
          </a:p>
        </p:txBody>
      </p:sp>
      <p:sp>
        <p:nvSpPr>
          <p:cNvPr id="11" name="다이아몬드 10"/>
          <p:cNvSpPr/>
          <p:nvPr/>
        </p:nvSpPr>
        <p:spPr>
          <a:xfrm>
            <a:off x="1140083" y="3618675"/>
            <a:ext cx="6172199" cy="1532304"/>
          </a:xfrm>
          <a:prstGeom prst="diamond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3068382" y="952500"/>
            <a:ext cx="2315602" cy="69926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169499" y="1094796"/>
            <a:ext cx="2193728" cy="30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User input message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28861" y="2821873"/>
            <a:ext cx="3994644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 attachment  In message attachment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70704" y="3841259"/>
            <a:ext cx="354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</a:t>
            </a:r>
            <a:r>
              <a:rPr lang="en-US" altLang="ko-KR" dirty="0" err="1" smtClean="0"/>
              <a:t>attachment.file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name.lower</a:t>
            </a:r>
            <a:r>
              <a:rPr lang="en-US" altLang="ko-KR" dirty="0" smtClean="0"/>
              <a:t>().</a:t>
            </a:r>
            <a:r>
              <a:rPr lang="en-US" altLang="ko-KR" dirty="0" err="1" smtClean="0"/>
              <a:t>endswith</a:t>
            </a:r>
            <a:r>
              <a:rPr lang="en-US" altLang="ko-KR" dirty="0" smtClean="0"/>
              <a:t>((‘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’,’</a:t>
            </a:r>
            <a:r>
              <a:rPr lang="en-US" altLang="ko-KR" dirty="0" err="1" smtClean="0"/>
              <a:t>jpeg’,’jpg</a:t>
            </a:r>
            <a:r>
              <a:rPr lang="en-US" altLang="ko-KR" dirty="0" smtClean="0"/>
              <a:t>’))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28861" y="1980323"/>
            <a:ext cx="3994644" cy="66459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Import </a:t>
            </a:r>
            <a:r>
              <a:rPr lang="en-US" altLang="ko-KR" dirty="0" err="1" smtClean="0"/>
              <a:t>img</a:t>
            </a:r>
            <a:r>
              <a:rPr lang="en-US" altLang="ko-KR" dirty="0"/>
              <a:t> </a:t>
            </a:r>
            <a:r>
              <a:rPr lang="en-US" altLang="ko-KR" dirty="0" err="1" smtClean="0"/>
              <a:t>censord_pixellist</a:t>
            </a:r>
            <a:r>
              <a:rPr lang="en-US" altLang="ko-KR" dirty="0" smtClean="0"/>
              <a:t> = list(</a:t>
            </a:r>
            <a:r>
              <a:rPr lang="en-US" altLang="ko-KR" dirty="0" err="1" smtClean="0"/>
              <a:t>img.getdata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38250" y="6042518"/>
            <a:ext cx="4175864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Img_Byte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await.attachment.read</a:t>
            </a:r>
            <a:r>
              <a:rPr lang="en-US" altLang="ko-KR" dirty="0" smtClean="0"/>
              <a:t>()</a:t>
            </a:r>
          </a:p>
          <a:p>
            <a:r>
              <a:rPr lang="en-US" altLang="ko-KR" dirty="0" err="1" smtClean="0"/>
              <a:t>Img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img.open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io.bytesIO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img_byte</a:t>
            </a:r>
            <a:r>
              <a:rPr lang="en-US" altLang="ko-KR" dirty="0" smtClean="0"/>
              <a:t>))</a:t>
            </a:r>
          </a:p>
          <a:p>
            <a:r>
              <a:rPr lang="en-US" altLang="ko-KR" dirty="0" err="1" smtClean="0"/>
              <a:t>Pixel_list</a:t>
            </a:r>
            <a:r>
              <a:rPr lang="en-US" altLang="ko-KR" dirty="0" smtClean="0"/>
              <a:t> == </a:t>
            </a:r>
            <a:r>
              <a:rPr lang="en-US" altLang="ko-KR" dirty="0" err="1" smtClean="0"/>
              <a:t>censored_pixel_list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2" idx="4"/>
            <a:endCxn id="14" idx="0"/>
          </p:cNvCxnSpPr>
          <p:nvPr/>
        </p:nvCxnSpPr>
        <p:spPr>
          <a:xfrm>
            <a:off x="4226183" y="1651767"/>
            <a:ext cx="0" cy="328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4" idx="2"/>
            <a:endCxn id="15" idx="0"/>
          </p:cNvCxnSpPr>
          <p:nvPr/>
        </p:nvCxnSpPr>
        <p:spPr>
          <a:xfrm>
            <a:off x="4226183" y="2644921"/>
            <a:ext cx="0" cy="176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5" idx="2"/>
            <a:endCxn id="11" idx="0"/>
          </p:cNvCxnSpPr>
          <p:nvPr/>
        </p:nvCxnSpPr>
        <p:spPr>
          <a:xfrm>
            <a:off x="4226183" y="3191205"/>
            <a:ext cx="0" cy="42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2"/>
            <a:endCxn id="21" idx="0"/>
          </p:cNvCxnSpPr>
          <p:nvPr/>
        </p:nvCxnSpPr>
        <p:spPr>
          <a:xfrm flipH="1">
            <a:off x="4226182" y="5150979"/>
            <a:ext cx="1" cy="891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21" idx="2"/>
          </p:cNvCxnSpPr>
          <p:nvPr/>
        </p:nvCxnSpPr>
        <p:spPr>
          <a:xfrm>
            <a:off x="4226182" y="6965848"/>
            <a:ext cx="0" cy="69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/>
          <p:cNvSpPr/>
          <p:nvPr/>
        </p:nvSpPr>
        <p:spPr>
          <a:xfrm>
            <a:off x="1485900" y="7658100"/>
            <a:ext cx="5486400" cy="1295400"/>
          </a:xfrm>
          <a:prstGeom prst="diamond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49086" y="8107042"/>
            <a:ext cx="378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</a:t>
            </a:r>
            <a:r>
              <a:rPr lang="en-US" altLang="ko-KR" dirty="0" err="1" smtClean="0"/>
              <a:t>pixel_list</a:t>
            </a:r>
            <a:r>
              <a:rPr lang="en-US" altLang="ko-KR" dirty="0" smtClean="0"/>
              <a:t> == </a:t>
            </a:r>
            <a:r>
              <a:rPr lang="en-US" altLang="ko-KR" dirty="0" err="1" smtClean="0"/>
              <a:t>censored_pixel_list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49" idx="2"/>
          </p:cNvCxnSpPr>
          <p:nvPr/>
        </p:nvCxnSpPr>
        <p:spPr>
          <a:xfrm flipH="1">
            <a:off x="4226182" y="8953500"/>
            <a:ext cx="2918" cy="59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740589" y="9518798"/>
            <a:ext cx="3051546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await message .delete</a:t>
            </a:r>
            <a:endParaRPr lang="ko-KR" altLang="en-US" dirty="0"/>
          </a:p>
        </p:txBody>
      </p:sp>
      <p:cxnSp>
        <p:nvCxnSpPr>
          <p:cNvPr id="55" name="꺾인 연결선 54"/>
          <p:cNvCxnSpPr>
            <a:stCxn id="11" idx="3"/>
          </p:cNvCxnSpPr>
          <p:nvPr/>
        </p:nvCxnSpPr>
        <p:spPr>
          <a:xfrm flipH="1" flipV="1">
            <a:off x="4266362" y="1816045"/>
            <a:ext cx="3045920" cy="2568782"/>
          </a:xfrm>
          <a:prstGeom prst="bentConnector3">
            <a:avLst>
              <a:gd name="adj1" fmla="val -7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49" idx="1"/>
          </p:cNvCxnSpPr>
          <p:nvPr/>
        </p:nvCxnSpPr>
        <p:spPr>
          <a:xfrm rot="10800000" flipH="1">
            <a:off x="1485900" y="5578450"/>
            <a:ext cx="2740282" cy="2727351"/>
          </a:xfrm>
          <a:prstGeom prst="bentConnector3">
            <a:avLst>
              <a:gd name="adj1" fmla="val -83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896355" y="384125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393384" y="55679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609652" y="7578490"/>
            <a:ext cx="64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560975" y="9033110"/>
            <a:ext cx="174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2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21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12800"/>
            <a:ext cx="9448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" y="2794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2800" y="419100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Demonstrate-</a:t>
            </a:r>
            <a:r>
              <a:rPr lang="en-US" altLang="ko-KR" sz="2100" spc="-100" dirty="0" smtClean="0">
                <a:solidFill>
                  <a:srgbClr val="000000"/>
                </a:solidFill>
                <a:latin typeface="ONE Mobile OTF Bold"/>
              </a:rPr>
              <a:t>chat</a:t>
            </a:r>
            <a:r>
              <a:rPr lang="en-US" altLang="ko-KR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 filter </a:t>
            </a:r>
            <a:endParaRPr lang="en-US" sz="2100" b="0" i="0" u="none" strike="noStrike" spc="-100" dirty="0">
              <a:solidFill>
                <a:srgbClr val="000000"/>
              </a:solidFill>
              <a:latin typeface="ONE Mobile OTF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1" y="1181100"/>
            <a:ext cx="9249949" cy="3200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2" y="4991100"/>
            <a:ext cx="878681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21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12800"/>
            <a:ext cx="9448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3200" y="2794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 smtClean="0">
                <a:solidFill>
                  <a:srgbClr val="FFFFFF"/>
                </a:solidFill>
                <a:latin typeface="ONE Mobile OTF Bold"/>
              </a:rPr>
              <a:t>02</a:t>
            </a:r>
            <a:endParaRPr lang="en-US" sz="2100" b="0" i="0" u="none" strike="noStrike" spc="-100" dirty="0">
              <a:solidFill>
                <a:srgbClr val="FFFFFF"/>
              </a:solidFill>
              <a:latin typeface="ONE Mobile OT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2800" y="419100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altLang="ko-KR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Demonstrate-</a:t>
            </a:r>
            <a:r>
              <a:rPr lang="en-US" altLang="ko-KR" sz="2100" b="0" i="0" u="none" strike="noStrike" spc="-100" dirty="0" err="1" smtClean="0">
                <a:solidFill>
                  <a:srgbClr val="000000"/>
                </a:solidFill>
                <a:latin typeface="ONE Mobile OTF Bold"/>
              </a:rPr>
              <a:t>img</a:t>
            </a:r>
            <a:r>
              <a:rPr lang="en-US" altLang="ko-KR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 filter </a:t>
            </a:r>
            <a:endParaRPr lang="en-US" sz="2100" b="0" i="0" u="none" strike="noStrike" spc="-100" dirty="0">
              <a:solidFill>
                <a:srgbClr val="000000"/>
              </a:solidFill>
              <a:latin typeface="ONE Mobile OTF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25" y="1562100"/>
            <a:ext cx="10058400" cy="3793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135831"/>
            <a:ext cx="10918915" cy="25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6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24003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1295400"/>
            <a:ext cx="4102100" cy="533400"/>
          </a:xfrm>
          <a:prstGeom prst="rect">
            <a:avLst/>
          </a:prstGeom>
          <a:effectLst>
            <a:outerShdw dist="82428" dir="2700000">
              <a:srgbClr val="000000">
                <a:alpha val="33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709" y="8115300"/>
            <a:ext cx="6502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050" y="2117587"/>
            <a:ext cx="65024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96209" y="2130286"/>
            <a:ext cx="6819900" cy="24036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1450" lvl="0" indent="-171450" algn="l">
              <a:lnSpc>
                <a:spcPct val="116199"/>
              </a:lnSpc>
              <a:buClr>
                <a:srgbClr val="000000"/>
              </a:buClr>
              <a:buFontTx/>
              <a:buChar char="-"/>
            </a:pPr>
            <a:r>
              <a:rPr lang="en-US" sz="1200" dirty="0" smtClean="0">
                <a:solidFill>
                  <a:srgbClr val="000000"/>
                </a:solidFill>
                <a:latin typeface="ONE Mobile OTF Regular"/>
              </a:rPr>
              <a:t>The most important subject – </a:t>
            </a:r>
            <a:r>
              <a:rPr lang="en-US" sz="1200" dirty="0" err="1" smtClean="0">
                <a:solidFill>
                  <a:srgbClr val="000000"/>
                </a:solidFill>
                <a:latin typeface="ONE Mobile OTF Regular"/>
              </a:rPr>
              <a:t>bugfix</a:t>
            </a:r>
            <a:r>
              <a:rPr lang="en-US" sz="1200" dirty="0">
                <a:solidFill>
                  <a:srgbClr val="000000"/>
                </a:solidFill>
                <a:latin typeface="ONE Mobile OTF Regular"/>
              </a:rPr>
              <a:t> </a:t>
            </a:r>
            <a:endParaRPr lang="en-US" sz="1200" dirty="0" smtClean="0">
              <a:solidFill>
                <a:srgbClr val="000000"/>
              </a:solidFill>
              <a:latin typeface="ONE Mobile OTF Regular"/>
            </a:endParaRPr>
          </a:p>
          <a:p>
            <a:pPr marL="171450" lvl="0" indent="-171450" algn="l">
              <a:lnSpc>
                <a:spcPct val="116199"/>
              </a:lnSpc>
              <a:buClr>
                <a:srgbClr val="000000"/>
              </a:buClr>
              <a:buFontTx/>
              <a:buChar char="-"/>
            </a:pPr>
            <a:endParaRPr lang="en-US" sz="1200" dirty="0" smtClean="0">
              <a:solidFill>
                <a:srgbClr val="000000"/>
              </a:solidFill>
              <a:latin typeface="ONE Mobile OTF Regular"/>
            </a:endParaRPr>
          </a:p>
          <a:p>
            <a:pPr marL="171450" lvl="0" indent="-171450" algn="l">
              <a:lnSpc>
                <a:spcPct val="116199"/>
              </a:lnSpc>
              <a:buClr>
                <a:srgbClr val="000000"/>
              </a:buClr>
              <a:buFontTx/>
              <a:buChar char="-"/>
            </a:pPr>
            <a:r>
              <a:rPr lang="en-US" sz="1200" dirty="0" smtClean="0">
                <a:solidFill>
                  <a:srgbClr val="000000"/>
                </a:solidFill>
                <a:latin typeface="ONE Mobile OTF Regular"/>
              </a:rPr>
              <a:t>Customize the </a:t>
            </a:r>
            <a:r>
              <a:rPr lang="en-US" sz="1200" dirty="0" err="1" smtClean="0">
                <a:solidFill>
                  <a:srgbClr val="000000"/>
                </a:solidFill>
                <a:latin typeface="ONE Mobile OTF Regular"/>
              </a:rPr>
              <a:t>img</a:t>
            </a:r>
            <a:r>
              <a:rPr lang="en-US" sz="1200" dirty="0" smtClean="0">
                <a:solidFill>
                  <a:srgbClr val="000000"/>
                </a:solidFill>
                <a:latin typeface="ONE Mobile OTF Regular"/>
              </a:rPr>
              <a:t> filter code for more exactly detected pixel value or RGB pattern</a:t>
            </a:r>
          </a:p>
          <a:p>
            <a:pPr marL="171450" lvl="0" indent="-171450" algn="l">
              <a:lnSpc>
                <a:spcPct val="116199"/>
              </a:lnSpc>
              <a:buClr>
                <a:srgbClr val="000000"/>
              </a:buClr>
              <a:buFontTx/>
              <a:buChar char="-"/>
            </a:pPr>
            <a:endParaRPr lang="en-US" sz="1200" dirty="0">
              <a:solidFill>
                <a:srgbClr val="000000"/>
              </a:solidFill>
              <a:latin typeface="ONE Mobile OTF Regular"/>
            </a:endParaRPr>
          </a:p>
          <a:p>
            <a:pPr lvl="0">
              <a:lnSpc>
                <a:spcPct val="116199"/>
              </a:lnSpc>
              <a:buClr>
                <a:srgbClr val="000000"/>
              </a:buClr>
            </a:pPr>
            <a:r>
              <a:rPr lang="en-US" sz="1200" dirty="0" smtClean="0">
                <a:solidFill>
                  <a:srgbClr val="000000"/>
                </a:solidFill>
                <a:latin typeface="ONE Mobile OTF Regular"/>
              </a:rPr>
              <a:t>-because there is a discord API delayed </a:t>
            </a:r>
            <a:r>
              <a:rPr lang="en-US" sz="1200" dirty="0">
                <a:solidFill>
                  <a:srgbClr val="000000"/>
                </a:solidFill>
                <a:latin typeface="ONE Mobile OTF Regular"/>
              </a:rPr>
              <a:t>when there </a:t>
            </a:r>
            <a:r>
              <a:rPr lang="en-US" sz="1200" dirty="0" smtClean="0">
                <a:solidFill>
                  <a:srgbClr val="000000"/>
                </a:solidFill>
                <a:latin typeface="ONE Mobile OTF Regular"/>
              </a:rPr>
              <a:t>is Reciprocal action with Jupiter Notebook</a:t>
            </a:r>
          </a:p>
          <a:p>
            <a:pPr marL="171450" lvl="0" indent="-171450">
              <a:lnSpc>
                <a:spcPct val="116199"/>
              </a:lnSpc>
              <a:buClr>
                <a:srgbClr val="000000"/>
              </a:buClr>
              <a:buFontTx/>
              <a:buChar char="-"/>
            </a:pPr>
            <a:endParaRPr lang="en-US" sz="1200" dirty="0" smtClean="0">
              <a:solidFill>
                <a:srgbClr val="000000"/>
              </a:solidFill>
              <a:latin typeface="ONE Mobile OTF Regular"/>
            </a:endParaRPr>
          </a:p>
          <a:p>
            <a:pPr marL="171450" lvl="0" indent="-171450">
              <a:lnSpc>
                <a:spcPct val="116199"/>
              </a:lnSpc>
              <a:buClr>
                <a:srgbClr val="000000"/>
              </a:buClr>
              <a:buFontTx/>
              <a:buChar char="-"/>
            </a:pPr>
            <a:r>
              <a:rPr lang="en-US" sz="1200" dirty="0" smtClean="0">
                <a:solidFill>
                  <a:srgbClr val="000000"/>
                </a:solidFill>
                <a:latin typeface="ONE Mobile OTF Regular"/>
              </a:rPr>
              <a:t>I expect that it could be using CSV and inputting the chat filter censored keyword as the Excel file</a:t>
            </a:r>
            <a:endParaRPr lang="en-US" sz="1200" dirty="0">
              <a:solidFill>
                <a:srgbClr val="000000"/>
              </a:solidFill>
              <a:latin typeface="ONE Mobile OTF Regular"/>
            </a:endParaRPr>
          </a:p>
          <a:p>
            <a:pPr marL="171450" lvl="0" indent="-171450">
              <a:lnSpc>
                <a:spcPct val="116199"/>
              </a:lnSpc>
              <a:buClr>
                <a:srgbClr val="000000"/>
              </a:buClr>
              <a:buFontTx/>
              <a:buChar char="-"/>
            </a:pPr>
            <a:endParaRPr lang="en-US" sz="1200" dirty="0" smtClean="0">
              <a:solidFill>
                <a:srgbClr val="000000"/>
              </a:solidFill>
              <a:latin typeface="ONE Mobile OTF Regular"/>
            </a:endParaRPr>
          </a:p>
          <a:p>
            <a:pPr lvl="0">
              <a:lnSpc>
                <a:spcPct val="116199"/>
              </a:lnSpc>
              <a:buClr>
                <a:srgbClr val="000000"/>
              </a:buClr>
            </a:pPr>
            <a:r>
              <a:rPr lang="en-US" sz="1200" dirty="0" smtClean="0">
                <a:solidFill>
                  <a:srgbClr val="000000"/>
                </a:solidFill>
                <a:latin typeface="ONE Mobile OTF Regular"/>
              </a:rPr>
              <a:t> </a:t>
            </a:r>
            <a:endParaRPr lang="en-US" sz="1200" b="0" i="0" u="none" strike="noStrike" dirty="0">
              <a:solidFill>
                <a:srgbClr val="000000"/>
              </a:solidFill>
              <a:latin typeface="ONE Mobile OTF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29100" y="1377950"/>
            <a:ext cx="317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Future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40050" y="4152900"/>
            <a:ext cx="69278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-resource-</a:t>
            </a:r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essay.utwente.nl/94373/1/Magzoub-BA-EEMCS.pdf</a:t>
            </a:r>
            <a:endParaRPr lang="en-US" altLang="ko-KR" dirty="0" smtClean="0"/>
          </a:p>
          <a:p>
            <a:r>
              <a:rPr lang="en-US" altLang="ko-KR" dirty="0" smtClean="0"/>
              <a:t>-discord bot censored systems </a:t>
            </a:r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playground.naragara.com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– How to using PIL</a:t>
            </a:r>
          </a:p>
          <a:p>
            <a:endParaRPr lang="en-US" altLang="ko-KR" dirty="0"/>
          </a:p>
          <a:p>
            <a:r>
              <a:rPr lang="ko-KR" altLang="en-US" dirty="0" smtClean="0"/>
              <a:t>혼자 공부하는 </a:t>
            </a:r>
            <a:r>
              <a:rPr lang="ko-KR" altLang="en-US" dirty="0" err="1" smtClean="0"/>
              <a:t>머신러닝</a:t>
            </a:r>
            <a:r>
              <a:rPr lang="ko-KR" altLang="en-US" dirty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</a:t>
            </a:r>
            <a:r>
              <a:rPr lang="en-US" altLang="ko-KR" dirty="0" smtClean="0"/>
              <a:t>pg.286</a:t>
            </a:r>
          </a:p>
          <a:p>
            <a:r>
              <a:rPr lang="en-US" altLang="ko-KR" dirty="0" smtClean="0"/>
              <a:t>-Deep </a:t>
            </a:r>
            <a:r>
              <a:rPr lang="en-US" altLang="ko-KR" dirty="0" err="1" smtClean="0"/>
              <a:t>leanring</a:t>
            </a:r>
            <a:r>
              <a:rPr lang="en-US" altLang="ko-KR" dirty="0" smtClean="0"/>
              <a:t> model for pixel value  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83" y="2184400"/>
            <a:ext cx="9982200" cy="552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84400"/>
            <a:ext cx="9982200" cy="1117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3581400"/>
            <a:ext cx="533400" cy="533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4114800"/>
            <a:ext cx="26289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4978400"/>
            <a:ext cx="533400" cy="53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5499100"/>
            <a:ext cx="26289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6375400"/>
            <a:ext cx="533400" cy="53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6908800"/>
            <a:ext cx="26289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44600" y="36449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3100" y="3632200"/>
            <a:ext cx="2273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background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43100" y="4216400"/>
            <a:ext cx="2527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ONE Mobile OTF Regular"/>
              </a:rPr>
              <a:t>-why </a:t>
            </a:r>
          </a:p>
          <a:p>
            <a:pPr lvl="0" algn="l">
              <a:lnSpc>
                <a:spcPct val="116199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ONE Mobile OTF Regular"/>
              </a:rPr>
              <a:t>-how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4600" y="50419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43100" y="5054600"/>
            <a:ext cx="3086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problem / challenges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43100" y="5626100"/>
            <a:ext cx="2527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ONE Mobile OTF Regular"/>
              </a:rPr>
              <a:t>-problem statement</a:t>
            </a:r>
          </a:p>
          <a:p>
            <a:pPr lvl="0" algn="l">
              <a:lnSpc>
                <a:spcPct val="116199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ONE Mobile OTF Regular"/>
              </a:rPr>
              <a:t>-challenges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4600" y="6451600"/>
            <a:ext cx="596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43100" y="7035800"/>
            <a:ext cx="2527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ONE Mobile OTF Regular"/>
              </a:rPr>
              <a:t>-setting bot</a:t>
            </a:r>
          </a:p>
          <a:p>
            <a:pPr lvl="0" algn="l">
              <a:lnSpc>
                <a:spcPct val="116199"/>
              </a:lnSpc>
            </a:pPr>
            <a:r>
              <a:rPr lang="en-US" sz="1000" b="0" i="0" u="none" strike="noStrike" dirty="0">
                <a:solidFill>
                  <a:srgbClr val="000000"/>
                </a:solidFill>
                <a:latin typeface="ONE Mobile OTF Regular"/>
              </a:rPr>
              <a:t>-</a:t>
            </a:r>
            <a:r>
              <a:rPr lang="en-US" sz="1000" b="0" i="0" u="none" strike="noStrike" dirty="0" smtClean="0">
                <a:solidFill>
                  <a:srgbClr val="000000"/>
                </a:solidFill>
                <a:latin typeface="ONE Mobile OTF Regular"/>
              </a:rPr>
              <a:t>chat filter – word</a:t>
            </a:r>
            <a:endParaRPr lang="en-US" sz="1000" dirty="0">
              <a:solidFill>
                <a:srgbClr val="000000"/>
              </a:solidFill>
              <a:latin typeface="ONE Mobile OTF Regular"/>
            </a:endParaRPr>
          </a:p>
          <a:p>
            <a:pPr lvl="0" algn="l">
              <a:lnSpc>
                <a:spcPct val="116199"/>
              </a:lnSpc>
            </a:pPr>
            <a:r>
              <a:rPr lang="en-US" sz="1000" b="0" i="0" u="none" strike="noStrike" dirty="0" smtClean="0">
                <a:solidFill>
                  <a:srgbClr val="000000"/>
                </a:solidFill>
                <a:latin typeface="ONE Mobile OTF Regular"/>
              </a:rPr>
              <a:t>-</a:t>
            </a:r>
            <a:r>
              <a:rPr lang="en-US" sz="1000" dirty="0" smtClean="0">
                <a:solidFill>
                  <a:srgbClr val="000000"/>
                </a:solidFill>
                <a:latin typeface="ONE Mobile OTF Regular"/>
              </a:rPr>
              <a:t>chat filter -</a:t>
            </a:r>
            <a:r>
              <a:rPr lang="en-US" sz="1000" dirty="0" err="1" smtClean="0">
                <a:solidFill>
                  <a:srgbClr val="000000"/>
                </a:solidFill>
                <a:latin typeface="ONE Mobile OTF Regular"/>
              </a:rPr>
              <a:t>img</a:t>
            </a:r>
            <a:endParaRPr lang="en-US" sz="1000" b="0" i="0" u="none" strike="noStrike" dirty="0" smtClean="0">
              <a:solidFill>
                <a:srgbClr val="000000"/>
              </a:solidFill>
              <a:latin typeface="ONE Mobile OTF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0" y="3581400"/>
            <a:ext cx="533400" cy="53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00" y="4114800"/>
            <a:ext cx="26289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829300" y="36449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15100" y="3644900"/>
            <a:ext cx="2286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future plan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24488" y="4051300"/>
            <a:ext cx="2476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00" b="0" i="0" u="none" strike="noStrike" dirty="0" smtClean="0">
                <a:solidFill>
                  <a:srgbClr val="000000"/>
                </a:solidFill>
                <a:latin typeface="ONE Mobile OTF Regular"/>
              </a:rPr>
              <a:t>-expect</a:t>
            </a:r>
          </a:p>
          <a:p>
            <a:pPr lvl="0" algn="l">
              <a:lnSpc>
                <a:spcPct val="116199"/>
              </a:lnSpc>
            </a:pPr>
            <a:r>
              <a:rPr lang="en-US" sz="1000" b="0" i="0" u="none" strike="noStrike" dirty="0" smtClean="0">
                <a:solidFill>
                  <a:srgbClr val="000000"/>
                </a:solidFill>
                <a:latin typeface="ONE Mobile OTF Regular"/>
              </a:rPr>
              <a:t>-</a:t>
            </a:r>
            <a:r>
              <a:rPr lang="en-US" sz="1000" dirty="0" smtClean="0">
                <a:solidFill>
                  <a:srgbClr val="000000"/>
                </a:solidFill>
                <a:latin typeface="ONE Mobile OTF Regular"/>
              </a:rPr>
              <a:t>update note </a:t>
            </a:r>
            <a:endParaRPr lang="en-US" sz="1000" b="0" i="0" u="none" strike="noStrike" dirty="0">
              <a:solidFill>
                <a:srgbClr val="000000"/>
              </a:solidFill>
              <a:latin typeface="ONE Mobile OTF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70200" y="2489200"/>
            <a:ext cx="4241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ONE Mobile OTF Bold"/>
              </a:rPr>
              <a:t>contents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43100" y="6362700"/>
            <a:ext cx="3086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curenttly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500" y="4152900"/>
            <a:ext cx="8229600" cy="1143000"/>
          </a:xfrm>
        </p:spPr>
        <p:txBody>
          <a:bodyPr/>
          <a:lstStyle/>
          <a:p>
            <a:r>
              <a:rPr lang="en-US" altLang="ko-KR" smtClean="0"/>
              <a:t>Thank </a:t>
            </a:r>
            <a:r>
              <a:rPr lang="en-US" altLang="ko-KR" dirty="0" smtClean="0"/>
              <a:t>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92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25700"/>
            <a:ext cx="9982200" cy="552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87600"/>
            <a:ext cx="2400300" cy="552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768600"/>
            <a:ext cx="6261100" cy="1244600"/>
          </a:xfrm>
          <a:prstGeom prst="rect">
            <a:avLst/>
          </a:prstGeom>
          <a:effectLst>
            <a:outerShdw dist="191722" dir="2700000">
              <a:srgbClr val="000000">
                <a:alpha val="33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7327900"/>
            <a:ext cx="6502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4965700"/>
            <a:ext cx="65024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16300" y="5930900"/>
            <a:ext cx="5397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ONE Mobile OTF Regular"/>
              </a:rPr>
              <a:t>why - reason </a:t>
            </a:r>
            <a:r>
              <a:rPr lang="en-US" sz="2300" b="0" i="0" u="none" strike="noStrike" spc="-100" dirty="0" smtClean="0">
                <a:solidFill>
                  <a:srgbClr val="000000"/>
                </a:solidFill>
                <a:latin typeface="ONE Mobile OTF Regular"/>
              </a:rPr>
              <a:t>for choosing 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ONE Mobile OTF Regular"/>
              </a:rPr>
              <a:t>this topic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ONE Mobile OTF Regular"/>
              </a:rPr>
              <a:t>how - using discord.py + </a:t>
            </a:r>
            <a:r>
              <a:rPr lang="en-US" sz="2300" b="0" i="0" u="none" strike="noStrike" spc="-100" dirty="0" err="1">
                <a:solidFill>
                  <a:srgbClr val="000000"/>
                </a:solidFill>
                <a:latin typeface="ONE Mobile OTF Regular"/>
              </a:rPr>
              <a:t>numpy</a:t>
            </a:r>
            <a:r>
              <a:rPr lang="en-US" sz="2300" b="0" i="0" u="none" strike="noStrike" spc="-100" dirty="0">
                <a:solidFill>
                  <a:srgbClr val="000000"/>
                </a:solidFill>
                <a:latin typeface="ONE Mobile OTF Regular"/>
              </a:rPr>
              <a:t> </a:t>
            </a:r>
            <a:endParaRPr lang="en-US" sz="2300" b="0" i="0" u="none" strike="noStrike" spc="-100" dirty="0" smtClean="0">
              <a:solidFill>
                <a:srgbClr val="000000"/>
              </a:solidFill>
              <a:latin typeface="ONE Mobile OTF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spc="-100" dirty="0" smtClean="0">
                <a:solidFill>
                  <a:srgbClr val="000000"/>
                </a:solidFill>
                <a:latin typeface="ONE Mobile OTF Regular"/>
              </a:rPr>
              <a:t>What is discord</a:t>
            </a:r>
            <a:endParaRPr lang="en-US" sz="2300" spc="-100" dirty="0">
              <a:solidFill>
                <a:srgbClr val="000000"/>
              </a:solidFill>
              <a:latin typeface="ONE Mobile OTF Regular"/>
            </a:endParaRP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spc="-100" dirty="0" smtClean="0">
                <a:solidFill>
                  <a:srgbClr val="000000"/>
                </a:solidFill>
                <a:latin typeface="ONE Mobile OTF Regular"/>
              </a:rPr>
              <a:t>Unsupervised learning</a:t>
            </a:r>
            <a:endParaRPr lang="en-US" sz="2300" b="0" i="0" u="none" strike="noStrike" spc="-100" dirty="0">
              <a:solidFill>
                <a:srgbClr val="000000"/>
              </a:solidFill>
              <a:latin typeface="ONE Mobile OTF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62300" y="3200400"/>
            <a:ext cx="582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ONE Mobile OTF Bold"/>
              </a:rPr>
              <a:t>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638865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131404"/>
            <a:ext cx="94488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77" y="1266135"/>
            <a:ext cx="5453673" cy="5778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34652" y="2917066"/>
            <a:ext cx="35941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AutoNum type="arabicPeriod"/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ONE Mobile OTF Regular"/>
              </a:rPr>
              <a:t>task for out of the humans hand (ex. constraints of </a:t>
            </a:r>
            <a:r>
              <a:rPr lang="en-US" sz="2000" b="0" i="0" u="none" strike="noStrike" spc="-100" dirty="0" err="1">
                <a:solidFill>
                  <a:srgbClr val="000000"/>
                </a:solidFill>
                <a:latin typeface="ONE Mobile OTF Regular"/>
              </a:rPr>
              <a:t>thr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en-US" sz="2000" b="0" i="0" u="none" strike="noStrike" spc="-100" dirty="0" err="1">
                <a:solidFill>
                  <a:srgbClr val="000000"/>
                </a:solidFill>
                <a:latin typeface="ONE Mobile OTF Regular"/>
              </a:rPr>
              <a:t>envirment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ONE Mobile OTF Regular"/>
              </a:rPr>
              <a:t>,  time)</a:t>
            </a:r>
          </a:p>
          <a:p>
            <a:pPr marL="342900" lvl="0" indent="-342900" algn="l">
              <a:lnSpc>
                <a:spcPct val="132800"/>
              </a:lnSpc>
              <a:buAutoNum type="arabicPeriod"/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ONE Mobile OTF Regular"/>
              </a:rPr>
              <a:t>for the task automation.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4825" y="1857651"/>
            <a:ext cx="1066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62700" y="2178602"/>
            <a:ext cx="5067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for </a:t>
            </a:r>
            <a:r>
              <a:rPr lang="en-US" sz="2100" b="0" i="0" u="none" strike="noStrike" spc="-100" dirty="0" err="1">
                <a:solidFill>
                  <a:srgbClr val="000000"/>
                </a:solidFill>
                <a:latin typeface="ONE Mobile OTF Bold"/>
              </a:rPr>
              <a:t>surport</a:t>
            </a: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 the management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00" y="2673902"/>
            <a:ext cx="37465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14739" y="718654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ONE Mobile OTF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900" y="674204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 Why - reason of choose this topic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571500"/>
            <a:ext cx="533400" cy="438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52" y="996950"/>
            <a:ext cx="9448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337852" y="2180858"/>
            <a:ext cx="3594100" cy="57058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ONE Mobile OTF Regular"/>
              </a:rPr>
              <a:t>1. At the </a:t>
            </a:r>
            <a:r>
              <a:rPr lang="en-US" sz="2000" b="0" i="0" u="none" strike="noStrike" spc="-100" dirty="0" err="1" smtClean="0">
                <a:solidFill>
                  <a:srgbClr val="000000"/>
                </a:solidFill>
                <a:latin typeface="ONE Mobile OTF Regular"/>
              </a:rPr>
              <a:t>Jupyter</a:t>
            </a:r>
            <a:r>
              <a:rPr lang="en-US" sz="2000" b="0" i="0" u="none" strike="noStrike" spc="-100" dirty="0" smtClean="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ONE Mobile OTF Regular"/>
              </a:rPr>
              <a:t>notebook,</a:t>
            </a:r>
          </a:p>
          <a:p>
            <a:pPr lvl="0" algn="l">
              <a:lnSpc>
                <a:spcPct val="132800"/>
              </a:lnSpc>
            </a:pPr>
            <a:r>
              <a:rPr lang="en-US" sz="2000" b="0" i="0" u="none" strike="noStrike" spc="-100" dirty="0">
                <a:solidFill>
                  <a:srgbClr val="000000"/>
                </a:solidFill>
                <a:latin typeface="ONE Mobile OTF Regular"/>
              </a:rPr>
              <a:t>set the bot  as the </a:t>
            </a:r>
            <a:r>
              <a:rPr lang="en-US" sz="2000" b="0" i="0" u="none" strike="noStrike" spc="-100" dirty="0" smtClean="0">
                <a:solidFill>
                  <a:srgbClr val="000000"/>
                </a:solidFill>
                <a:latin typeface="ONE Mobile OTF Regular"/>
              </a:rPr>
              <a:t>connect 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ONE Mobile OTF Regular"/>
              </a:rPr>
              <a:t>with the code and server </a:t>
            </a:r>
            <a:r>
              <a:rPr lang="en-US" sz="2000" b="0" i="0" u="none" strike="noStrike" spc="-100" dirty="0" smtClean="0">
                <a:solidFill>
                  <a:srgbClr val="000000"/>
                </a:solidFill>
                <a:latin typeface="ONE Mobile OTF Regular"/>
              </a:rPr>
              <a:t>ID</a:t>
            </a:r>
          </a:p>
          <a:p>
            <a:pPr lvl="0" algn="l">
              <a:lnSpc>
                <a:spcPct val="132800"/>
              </a:lnSpc>
            </a:pPr>
            <a:endParaRPr lang="en-US" sz="2000" spc="-100" dirty="0">
              <a:solidFill>
                <a:srgbClr val="000000"/>
              </a:solidFill>
              <a:latin typeface="ONE Mobile OTF Regular"/>
            </a:endParaRPr>
          </a:p>
          <a:p>
            <a:pPr lvl="0" algn="l">
              <a:lnSpc>
                <a:spcPct val="132800"/>
              </a:lnSpc>
            </a:pPr>
            <a:endParaRPr lang="en-US" sz="2000" b="0" i="0" u="none" strike="noStrike" spc="-100" dirty="0" smtClean="0">
              <a:solidFill>
                <a:srgbClr val="000000"/>
              </a:solidFill>
              <a:latin typeface="ONE Mobile OTF Regular"/>
            </a:endParaRPr>
          </a:p>
          <a:p>
            <a:pPr lvl="0" algn="l">
              <a:lnSpc>
                <a:spcPct val="132800"/>
              </a:lnSpc>
            </a:pPr>
            <a:endParaRPr lang="en-US" sz="2000" b="0" i="0" u="none" strike="noStrike" spc="-100" dirty="0">
              <a:solidFill>
                <a:srgbClr val="000000"/>
              </a:solidFill>
              <a:latin typeface="ONE Mobile OTF Regular"/>
            </a:endParaRPr>
          </a:p>
          <a:p>
            <a:pPr lvl="0" algn="l">
              <a:lnSpc>
                <a:spcPct val="1328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ONE Mobile OTF Regular"/>
              </a:rPr>
              <a:t>2. using python library as discord.py +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ONE Mobile OTF Regular"/>
              </a:rPr>
              <a:t>numpy</a:t>
            </a:r>
            <a:r>
              <a:rPr lang="en-US" sz="2000" b="0" i="0" u="none" strike="noStrike" dirty="0">
                <a:solidFill>
                  <a:srgbClr val="000000"/>
                </a:solidFill>
                <a:latin typeface="ONE Mobile OTF Regular"/>
              </a:rPr>
              <a:t> </a:t>
            </a:r>
            <a:r>
              <a:rPr lang="en-US" sz="2000" b="0" i="0" u="none" strike="noStrike" dirty="0" smtClean="0">
                <a:solidFill>
                  <a:srgbClr val="000000"/>
                </a:solidFill>
                <a:latin typeface="ONE Mobile OTF Regular"/>
              </a:rPr>
              <a:t>+ PIL(for sampling to </a:t>
            </a:r>
            <a:r>
              <a:rPr lang="en-US" sz="2000" b="0" i="0" u="none" strike="noStrike" dirty="0" err="1">
                <a:solidFill>
                  <a:srgbClr val="000000"/>
                </a:solidFill>
                <a:latin typeface="ONE Mobile OTF Regular"/>
              </a:rPr>
              <a:t>img.data</a:t>
            </a:r>
            <a:r>
              <a:rPr lang="en-US" sz="2000" b="0" i="0" u="none" strike="noStrike" dirty="0" smtClean="0">
                <a:solidFill>
                  <a:srgbClr val="000000"/>
                </a:solidFill>
                <a:latin typeface="ONE Mobile OTF Regular"/>
              </a:rPr>
              <a:t>) </a:t>
            </a:r>
            <a:r>
              <a:rPr lang="en-US" sz="2000" dirty="0" smtClean="0">
                <a:solidFill>
                  <a:srgbClr val="000000"/>
                </a:solidFill>
                <a:latin typeface="ONE Mobile OTF Regular"/>
              </a:rPr>
              <a:t>as the </a:t>
            </a:r>
            <a:r>
              <a:rPr lang="en-US" sz="2000" b="0" i="0" u="none" strike="noStrike" dirty="0" smtClean="0">
                <a:solidFill>
                  <a:srgbClr val="000000"/>
                </a:solidFill>
                <a:latin typeface="ONE Mobile OTF Regular"/>
              </a:rPr>
              <a:t>unsupervised learning</a:t>
            </a:r>
            <a:endParaRPr lang="en-US" sz="2000" b="0" i="0" u="none" strike="noStrike" dirty="0">
              <a:solidFill>
                <a:srgbClr val="000000"/>
              </a:solidFill>
              <a:latin typeface="ONE Mobile OTF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61100" y="1489993"/>
            <a:ext cx="520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43700" y="1489993"/>
            <a:ext cx="5067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using python lib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921216"/>
            <a:ext cx="37465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9400" y="649909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FFFFFF"/>
                </a:solidFill>
                <a:latin typeface="ONE Mobile OTF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143" y="571500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how - how </a:t>
            </a:r>
            <a:r>
              <a:rPr lang="en-US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to represent </a:t>
            </a: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to in </a:t>
            </a:r>
            <a:r>
              <a:rPr lang="en-US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real </a:t>
            </a: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life 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2" y="1489993"/>
            <a:ext cx="5811114" cy="39796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2" y="5600700"/>
            <a:ext cx="5861626" cy="396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9" y="1188554"/>
            <a:ext cx="6714573" cy="52412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638865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131404"/>
            <a:ext cx="9448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136447" y="3238500"/>
            <a:ext cx="3594100" cy="403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AutoNum type="arabicPeriod"/>
            </a:pPr>
            <a:r>
              <a:rPr lang="en-US" sz="2000" spc="-100" dirty="0" smtClean="0">
                <a:solidFill>
                  <a:srgbClr val="000000"/>
                </a:solidFill>
                <a:latin typeface="ONE Mobile OTF Regular"/>
              </a:rPr>
              <a:t>Discord is a community server as a group chat app for Games, group activity</a:t>
            </a:r>
          </a:p>
          <a:p>
            <a:pPr marL="342900" lvl="0" indent="-342900" algn="l">
              <a:lnSpc>
                <a:spcPct val="132800"/>
              </a:lnSpc>
              <a:buAutoNum type="arabicPeriod"/>
            </a:pPr>
            <a:endParaRPr lang="en-US" sz="2000" spc="-100" dirty="0" smtClean="0">
              <a:solidFill>
                <a:srgbClr val="000000"/>
              </a:solidFill>
              <a:latin typeface="ONE Mobile OTF Regular"/>
            </a:endParaRPr>
          </a:p>
          <a:p>
            <a:pPr marL="342900" lvl="0" indent="-342900" algn="l">
              <a:lnSpc>
                <a:spcPct val="132800"/>
              </a:lnSpc>
              <a:buAutoNum type="arabicPeriod"/>
            </a:pPr>
            <a:r>
              <a:rPr lang="en-US" sz="2000" spc="-100" dirty="0" smtClean="0">
                <a:solidFill>
                  <a:srgbClr val="000000"/>
                </a:solidFill>
                <a:latin typeface="ONE Mobile OTF Regular"/>
              </a:rPr>
              <a:t>In Discord, there are many Discord bots to support the users </a:t>
            </a:r>
          </a:p>
          <a:p>
            <a:pPr marL="342900" lvl="0" indent="-342900" algn="l">
              <a:lnSpc>
                <a:spcPct val="132800"/>
              </a:lnSpc>
              <a:buAutoNum type="arabicPeriod"/>
            </a:pPr>
            <a:endParaRPr lang="en-US" sz="2000" spc="-100" dirty="0" smtClean="0">
              <a:solidFill>
                <a:srgbClr val="000000"/>
              </a:solidFill>
              <a:latin typeface="ONE Mobile OTF Regular"/>
            </a:endParaRPr>
          </a:p>
          <a:p>
            <a:pPr marL="342900" lvl="0" indent="-342900" algn="l">
              <a:lnSpc>
                <a:spcPct val="132800"/>
              </a:lnSpc>
              <a:buAutoNum type="arabicPeriod"/>
            </a:pPr>
            <a:r>
              <a:rPr lang="en-US" sz="2000" spc="-100" dirty="0" smtClean="0">
                <a:solidFill>
                  <a:srgbClr val="000000"/>
                </a:solidFill>
                <a:latin typeface="ONE Mobile OTF Regular"/>
              </a:rPr>
              <a:t>Also, discord has tools and portal for building discord bots.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2500" y="2246726"/>
            <a:ext cx="1066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48300" y="2716160"/>
            <a:ext cx="5257800" cy="1152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Group chat platform for global networking </a:t>
            </a:r>
            <a:endParaRPr lang="en-US" sz="2100" b="0" i="0" u="none" strike="noStrike" spc="-100" dirty="0">
              <a:solidFill>
                <a:srgbClr val="000000"/>
              </a:solidFill>
              <a:latin typeface="ONE Mobile OT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4739" y="718654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 smtClean="0">
                <a:solidFill>
                  <a:srgbClr val="FFFFFF"/>
                </a:solidFill>
                <a:latin typeface="ONE Mobile OTF Bold"/>
              </a:rPr>
              <a:t>03</a:t>
            </a:r>
            <a:endParaRPr lang="en-US" sz="2100" b="0" i="0" u="none" strike="noStrike" spc="-100" dirty="0">
              <a:solidFill>
                <a:srgbClr val="FFFFFF"/>
              </a:solidFill>
              <a:latin typeface="ONE Mobile OT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5375" y="699604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What is discord</a:t>
            </a: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 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5448300" y="2970488"/>
            <a:ext cx="48387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41" y="5707326"/>
            <a:ext cx="5474526" cy="3561330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366087" y="3614530"/>
            <a:ext cx="1959942" cy="1934085"/>
          </a:xfrm>
          <a:prstGeom prst="ellipse">
            <a:avLst/>
          </a:prstGeom>
          <a:solidFill>
            <a:srgbClr val="5165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l="13718" r="14268" b="3705"/>
          <a:stretch/>
        </p:blipFill>
        <p:spPr>
          <a:xfrm>
            <a:off x="641551" y="4027624"/>
            <a:ext cx="1409013" cy="1107895"/>
          </a:xfrm>
          <a:prstGeom prst="rect">
            <a:avLst/>
          </a:prstGeom>
          <a:solidFill>
            <a:srgbClr val="5165F6"/>
          </a:solidFill>
        </p:spPr>
      </p:pic>
    </p:spTree>
    <p:extLst>
      <p:ext uri="{BB962C8B-B14F-4D97-AF65-F5344CB8AC3E}">
        <p14:creationId xmlns:p14="http://schemas.microsoft.com/office/powerpoint/2010/main" val="36418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638865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131404"/>
            <a:ext cx="9448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05501" y="2097017"/>
            <a:ext cx="4350645" cy="25130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000" b="0" i="0" u="none" strike="noStrike" spc="-100" dirty="0" smtClean="0">
                <a:solidFill>
                  <a:srgbClr val="000000"/>
                </a:solidFill>
                <a:latin typeface="ONE Mobile OTF Regular"/>
              </a:rPr>
              <a:t>1.Supervised= Input data + output data (answer of the input data) </a:t>
            </a:r>
          </a:p>
          <a:p>
            <a:pPr lvl="0" algn="l">
              <a:lnSpc>
                <a:spcPct val="132800"/>
              </a:lnSpc>
            </a:pPr>
            <a:endParaRPr lang="en-US" sz="2000" spc="-100" dirty="0">
              <a:solidFill>
                <a:srgbClr val="000000"/>
              </a:solidFill>
              <a:latin typeface="ONE Mobile OTF Regular"/>
            </a:endParaRPr>
          </a:p>
          <a:p>
            <a:pPr lvl="0" algn="l">
              <a:lnSpc>
                <a:spcPct val="132800"/>
              </a:lnSpc>
            </a:pPr>
            <a:r>
              <a:rPr lang="en-US" sz="2000" spc="-100" dirty="0" smtClean="0">
                <a:solidFill>
                  <a:srgbClr val="000000"/>
                </a:solidFill>
                <a:latin typeface="ONE Mobile OTF Regular"/>
              </a:rPr>
              <a:t>2. Unsupervised =only depends on Input data, and makes decisions.</a:t>
            </a:r>
            <a:endParaRPr lang="en-US" sz="2000" b="0" i="0" u="none" strike="noStrike" spc="-100" dirty="0">
              <a:solidFill>
                <a:srgbClr val="000000"/>
              </a:solidFill>
              <a:latin typeface="ONE Mobile OTF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86500" y="1581667"/>
            <a:ext cx="5067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Unsupervised == Only Input data</a:t>
            </a:r>
            <a:endParaRPr lang="en-US" sz="2100" b="0" i="0" u="none" strike="noStrike" spc="-100" dirty="0">
              <a:solidFill>
                <a:srgbClr val="000000"/>
              </a:solidFill>
              <a:latin typeface="ONE Mobile OTF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320" y="2075483"/>
            <a:ext cx="37465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14739" y="718654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 smtClean="0">
                <a:solidFill>
                  <a:srgbClr val="FFFFFF"/>
                </a:solidFill>
                <a:latin typeface="ONE Mobile OTF Bold"/>
              </a:rPr>
              <a:t>04</a:t>
            </a:r>
            <a:endParaRPr lang="en-US" sz="2100" b="0" i="0" u="none" strike="noStrike" spc="-100" dirty="0">
              <a:solidFill>
                <a:srgbClr val="FFFFFF"/>
              </a:solidFill>
              <a:latin typeface="ONE Mobile OT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5375" y="699604"/>
            <a:ext cx="100457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spc="-100" dirty="0" smtClean="0">
                <a:solidFill>
                  <a:srgbClr val="000000"/>
                </a:solidFill>
                <a:latin typeface="ONE Mobile OTF Bold"/>
              </a:rPr>
              <a:t>Unsupervised</a:t>
            </a: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2019300"/>
            <a:ext cx="5715001" cy="28505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4" y="5682146"/>
            <a:ext cx="2499017" cy="2738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3685" y="5205950"/>
            <a:ext cx="315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Input- Cendored.png (example)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879574" y="6280666"/>
            <a:ext cx="21590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6E6E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9100" y="6706915"/>
            <a:ext cx="167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6E6E6"/>
                </a:solidFill>
              </a:rPr>
              <a:t>Unsupervised</a:t>
            </a:r>
            <a:endParaRPr lang="ko-KR" altLang="en-US" dirty="0">
              <a:solidFill>
                <a:srgbClr val="E6E6E6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171031" y="6928366"/>
            <a:ext cx="600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6118225" y="5989293"/>
            <a:ext cx="592138" cy="489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151562" y="7200900"/>
            <a:ext cx="592138" cy="37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70" y="7568575"/>
            <a:ext cx="2209800" cy="21871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129670" y="72009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Harmful contents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319" y="4869898"/>
            <a:ext cx="1926449" cy="192644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59319" y="4482956"/>
            <a:ext cx="259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Noraml</a:t>
            </a:r>
            <a:r>
              <a:rPr lang="en-US" altLang="ko-KR" dirty="0" smtClean="0"/>
              <a:t> contents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4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425700"/>
            <a:ext cx="9982200" cy="552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87600"/>
            <a:ext cx="2400300" cy="552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768600"/>
            <a:ext cx="6261100" cy="1244600"/>
          </a:xfrm>
          <a:prstGeom prst="rect">
            <a:avLst/>
          </a:prstGeom>
          <a:effectLst>
            <a:outerShdw dist="191722" dir="2700000">
              <a:srgbClr val="000000">
                <a:alpha val="33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7327900"/>
            <a:ext cx="65024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4965700"/>
            <a:ext cx="65024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013200" y="3086100"/>
            <a:ext cx="4749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0" i="0" u="none" strike="noStrike" spc="-100">
                <a:solidFill>
                  <a:srgbClr val="000000"/>
                </a:solidFill>
                <a:latin typeface="ONE Mobile OTF Bold"/>
              </a:rPr>
              <a:t>problem / 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8700" y="5524500"/>
            <a:ext cx="53975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ONE Mobile OTF Regular"/>
              </a:rPr>
              <a:t>problem statement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300" b="0" i="0" u="none" strike="noStrike" spc="-100" dirty="0">
                <a:solidFill>
                  <a:srgbClr val="000000"/>
                </a:solidFill>
                <a:latin typeface="ONE Mobile OTF Regular"/>
              </a:rPr>
              <a:t>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87600"/>
            <a:ext cx="5334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08300"/>
            <a:ext cx="94488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0" y="2438400"/>
            <a:ext cx="584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 dirty="0" smtClean="0">
                <a:solidFill>
                  <a:srgbClr val="FFFFFF"/>
                </a:solidFill>
                <a:latin typeface="ONE Mobile OTF Bold"/>
              </a:rPr>
              <a:t>01</a:t>
            </a:r>
            <a:endParaRPr lang="en-US" sz="2100" b="0" i="0" u="none" strike="noStrike" spc="-100" dirty="0">
              <a:solidFill>
                <a:srgbClr val="FFFFFF"/>
              </a:solidFill>
              <a:latin typeface="ONE Mobile OTF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5500" y="2451100"/>
            <a:ext cx="5842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ONE Mobile OTF Bold"/>
              </a:rPr>
              <a:t>problem/ </a:t>
            </a:r>
            <a:r>
              <a:rPr lang="en-US" sz="2100" b="0" i="0" u="none" strike="noStrike" spc="-100" dirty="0" smtClean="0">
                <a:solidFill>
                  <a:srgbClr val="000000"/>
                </a:solidFill>
                <a:latin typeface="ONE Mobile OTF Bold"/>
              </a:rPr>
              <a:t>challenges – research questions</a:t>
            </a:r>
            <a:endParaRPr lang="en-US" sz="2100" b="0" i="0" u="none" strike="noStrike" spc="-100" dirty="0">
              <a:solidFill>
                <a:srgbClr val="000000"/>
              </a:solidFill>
              <a:latin typeface="ONE Mobile OTF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4445000"/>
            <a:ext cx="4000500" cy="1244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00" y="5143500"/>
            <a:ext cx="4000500" cy="320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4445000"/>
            <a:ext cx="3987800" cy="1244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0" y="5143500"/>
            <a:ext cx="3987800" cy="3352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416300"/>
            <a:ext cx="8610600" cy="533400"/>
          </a:xfrm>
          <a:prstGeom prst="rect">
            <a:avLst/>
          </a:prstGeom>
          <a:effectLst>
            <a:outerShdw dist="82428" dir="2700000">
              <a:srgbClr val="000000">
                <a:alpha val="33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270000" y="4597400"/>
            <a:ext cx="309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problem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19800" y="4572000"/>
            <a:ext cx="309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FFFFFF"/>
                </a:solidFill>
                <a:latin typeface="ONE Mobile OTF Bold"/>
              </a:rPr>
              <a:t>challenges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1300" y="3479800"/>
            <a:ext cx="70739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ONE Mobile OTF Bold"/>
              </a:rPr>
              <a:t>-complaint about the test model from users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1778" y="5118100"/>
            <a:ext cx="3200400" cy="2085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 spc="-100" dirty="0">
                <a:solidFill>
                  <a:srgbClr val="000000"/>
                </a:solidFill>
                <a:latin typeface="ONE Mobile OTF Regular"/>
              </a:rPr>
              <a:t>Sentences containing the same keyword are all censored  </a:t>
            </a:r>
            <a:endParaRPr lang="en-US" sz="1700" b="0" i="0" u="none" strike="noStrike" spc="-100" dirty="0" smtClean="0">
              <a:solidFill>
                <a:srgbClr val="000000"/>
              </a:solidFill>
              <a:latin typeface="ONE Mobile OTF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endParaRPr lang="en-US" sz="1700" b="0" i="0" u="none" strike="noStrike" spc="-100" dirty="0">
              <a:solidFill>
                <a:srgbClr val="000000"/>
              </a:solidFill>
              <a:latin typeface="ONE Mobile OTF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 spc="-100" dirty="0" smtClean="0">
                <a:solidFill>
                  <a:srgbClr val="000000"/>
                </a:solidFill>
                <a:latin typeface="ONE Mobile OTF Regular"/>
              </a:rPr>
              <a:t>Need to hosting </a:t>
            </a:r>
            <a:endParaRPr lang="en-US" sz="1700" b="0" i="0" u="none" strike="noStrike" spc="-100" dirty="0">
              <a:solidFill>
                <a:srgbClr val="000000"/>
              </a:solidFill>
              <a:latin typeface="ONE Mobile OTF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80100" y="5130800"/>
            <a:ext cx="3200400" cy="300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 spc="-100" dirty="0">
                <a:solidFill>
                  <a:srgbClr val="000000"/>
                </a:solidFill>
                <a:latin typeface="ONE Mobile OTF Regular"/>
              </a:rPr>
              <a:t>the need to relax censorship </a:t>
            </a:r>
            <a:r>
              <a:rPr lang="en-US" sz="1700" b="0" i="0" u="none" strike="noStrike" spc="-100" dirty="0" smtClean="0">
                <a:solidFill>
                  <a:srgbClr val="000000"/>
                </a:solidFill>
                <a:latin typeface="ONE Mobile OTF Regular"/>
              </a:rPr>
              <a:t>standards</a:t>
            </a:r>
            <a:endParaRPr lang="en-US" sz="1700" b="0" i="0" u="none" strike="noStrike" spc="-100" dirty="0">
              <a:solidFill>
                <a:srgbClr val="000000"/>
              </a:solidFill>
              <a:latin typeface="ONE Mobile OTF Regular"/>
            </a:endParaRP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1700" b="0" i="0" u="none" strike="noStrike" spc="-100" dirty="0">
                <a:solidFill>
                  <a:srgbClr val="000000"/>
                </a:solidFill>
                <a:latin typeface="ONE Mobile OTF Regular"/>
              </a:rPr>
              <a:t>Add the ability to learn specific  patterns in photos and identify if they are harmful </a:t>
            </a:r>
            <a:r>
              <a:rPr lang="en-US" sz="1700" b="0" i="0" u="none" strike="noStrike" spc="-100" dirty="0" smtClean="0">
                <a:solidFill>
                  <a:srgbClr val="000000"/>
                </a:solidFill>
                <a:latin typeface="ONE Mobile OTF Regular"/>
              </a:rPr>
              <a:t>content ex) using RGB value</a:t>
            </a:r>
            <a:endParaRPr lang="en-US" sz="1700" b="0" i="0" u="none" strike="noStrike" spc="-100" dirty="0">
              <a:solidFill>
                <a:srgbClr val="000000"/>
              </a:solidFill>
              <a:latin typeface="ONE Mobile OTF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582</Words>
  <Application>Microsoft Office PowerPoint</Application>
  <PresentationFormat>사용자 지정</PresentationFormat>
  <Paragraphs>145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Prompt Bold</vt:lpstr>
      <vt:lpstr>Calibri</vt:lpstr>
      <vt:lpstr>Chakra Petch Bold</vt:lpstr>
      <vt:lpstr>Arial</vt:lpstr>
      <vt:lpstr>Pretendard Regular</vt:lpstr>
      <vt:lpstr>ONE Mobile OTF Bold</vt:lpstr>
      <vt:lpstr>ONE Mobile OTF Regular</vt:lpstr>
      <vt:lpstr>Pretendard Bold</vt:lpstr>
      <vt:lpstr>Chakra Petch SemiBold</vt:lpstr>
      <vt:lpstr>맑은 고딕</vt:lpstr>
      <vt:lpstr>Prompt-Light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46</cp:revision>
  <dcterms:created xsi:type="dcterms:W3CDTF">2006-08-16T00:00:00Z</dcterms:created>
  <dcterms:modified xsi:type="dcterms:W3CDTF">2024-10-06T14:04:41Z</dcterms:modified>
</cp:coreProperties>
</file>